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9" r:id="rId3"/>
    <p:sldId id="281" r:id="rId4"/>
    <p:sldId id="295" r:id="rId5"/>
    <p:sldId id="260" r:id="rId6"/>
    <p:sldId id="261" r:id="rId7"/>
    <p:sldId id="262" r:id="rId8"/>
    <p:sldId id="257" r:id="rId9"/>
    <p:sldId id="306" r:id="rId10"/>
    <p:sldId id="305" r:id="rId11"/>
    <p:sldId id="271" r:id="rId12"/>
    <p:sldId id="307" r:id="rId13"/>
    <p:sldId id="308" r:id="rId14"/>
    <p:sldId id="282" r:id="rId15"/>
    <p:sldId id="283" r:id="rId16"/>
    <p:sldId id="284" r:id="rId17"/>
    <p:sldId id="286" r:id="rId18"/>
    <p:sldId id="285" r:id="rId19"/>
    <p:sldId id="287" r:id="rId20"/>
    <p:sldId id="272" r:id="rId21"/>
    <p:sldId id="273" r:id="rId22"/>
    <p:sldId id="274" r:id="rId23"/>
    <p:sldId id="296" r:id="rId24"/>
    <p:sldId id="288" r:id="rId25"/>
    <p:sldId id="275" r:id="rId26"/>
    <p:sldId id="276" r:id="rId27"/>
    <p:sldId id="277" r:id="rId28"/>
    <p:sldId id="311" r:id="rId29"/>
    <p:sldId id="278" r:id="rId30"/>
    <p:sldId id="312" r:id="rId31"/>
    <p:sldId id="302" r:id="rId32"/>
    <p:sldId id="309" r:id="rId33"/>
    <p:sldId id="291" r:id="rId34"/>
    <p:sldId id="292" r:id="rId35"/>
    <p:sldId id="299" r:id="rId36"/>
    <p:sldId id="310" r:id="rId37"/>
    <p:sldId id="263" r:id="rId38"/>
    <p:sldId id="289" r:id="rId39"/>
    <p:sldId id="290" r:id="rId40"/>
    <p:sldId id="297" r:id="rId41"/>
    <p:sldId id="303" r:id="rId42"/>
    <p:sldId id="294" r:id="rId4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83356" autoAdjust="0"/>
  </p:normalViewPr>
  <p:slideViewPr>
    <p:cSldViewPr>
      <p:cViewPr varScale="1">
        <p:scale>
          <a:sx n="97" d="100"/>
          <a:sy n="97" d="100"/>
        </p:scale>
        <p:origin x="-20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1731783-EC59-46FA-AAAE-B52D71884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8708FF9-480F-4310-A544-ABF035D30B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27158A-E3CA-416D-A706-98574FC8FDC6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C5509AC-B387-4AF4-BD37-A330ED06E4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5E850A-74B0-4C22-B75E-052FBE49AC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04BCCEA-C379-4159-B6CF-80BBF0B9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2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48CC73-690A-44F8-9750-1F849698C90F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00A0BD7-E9C5-4B0C-8D66-6027FA01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9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1981, the new addition was opened. Added 423 beds to the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04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Fingerprints by ink. New AFIS computerized</a:t>
            </a:r>
            <a:r>
              <a:rPr lang="en-US" baseline="0" dirty="0"/>
              <a:t> fingerprints that can get a confirmation on prints within 5 minutes from Michigan State Police and FBI</a:t>
            </a:r>
          </a:p>
          <a:p>
            <a:r>
              <a:rPr lang="en-US" baseline="0" dirty="0"/>
              <a:t>Bottom: Receiving/booking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5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Booking area</a:t>
            </a:r>
          </a:p>
          <a:p>
            <a:r>
              <a:rPr lang="en-US" dirty="0"/>
              <a:t>Bottom: Classification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9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Booking area</a:t>
            </a:r>
          </a:p>
          <a:p>
            <a:r>
              <a:rPr lang="en-US" dirty="0"/>
              <a:t>Bottom: Lobby control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11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Booking area</a:t>
            </a:r>
          </a:p>
          <a:p>
            <a:r>
              <a:rPr lang="en-US" dirty="0"/>
              <a:t>Bottom:</a:t>
            </a:r>
            <a:r>
              <a:rPr lang="en-US" baseline="0" dirty="0"/>
              <a:t> Housing area still in use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97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Medication room in Medical. Same fridge</a:t>
            </a:r>
          </a:p>
          <a:p>
            <a:r>
              <a:rPr lang="en-US" dirty="0"/>
              <a:t>Bottom: Dentist</a:t>
            </a:r>
            <a:r>
              <a:rPr lang="en-US" baseline="0" dirty="0"/>
              <a:t> area. Same x-ray machine, examine light and cabinets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3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Post 4</a:t>
            </a:r>
          </a:p>
          <a:p>
            <a:r>
              <a:rPr lang="en-US" dirty="0"/>
              <a:t>Bottom:</a:t>
            </a:r>
            <a:r>
              <a:rPr lang="en-US" baseline="0" dirty="0"/>
              <a:t> Post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9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years before next</a:t>
            </a:r>
            <a:r>
              <a:rPr lang="en-US" baseline="0" dirty="0"/>
              <a:t> Major update.</a:t>
            </a:r>
          </a:p>
          <a:p>
            <a:r>
              <a:rPr lang="en-US" baseline="0" dirty="0"/>
              <a:t>Plans to keep kitchen to cut down on building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5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Meant for work release, but now used for inmate workers and sentenced</a:t>
            </a:r>
            <a:r>
              <a:rPr lang="en-US" baseline="0" dirty="0"/>
              <a:t> workers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00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1962 Oldsmobile 88; 1981 Dodge Aries</a:t>
            </a:r>
          </a:p>
          <a:p>
            <a:r>
              <a:rPr lang="en-US" dirty="0"/>
              <a:t>@ rate of 12,000</a:t>
            </a:r>
            <a:r>
              <a:rPr lang="en-US" baseline="0" dirty="0"/>
              <a:t> miles per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MDOC has a separate facility for each type of offender. Mental Health, Medical issues, Low security, </a:t>
            </a:r>
            <a:r>
              <a:rPr lang="en-US" dirty="0" err="1"/>
              <a:t>Youthfuls</a:t>
            </a:r>
            <a:r>
              <a:rPr lang="en-US" dirty="0"/>
              <a:t>, Juveniles, females, low security, medium security, Maximum Security. County Jail has everyone of these types of prisoners. </a:t>
            </a:r>
          </a:p>
          <a:p>
            <a:r>
              <a:rPr lang="en-US" dirty="0"/>
              <a:t>When inmates arrive at MDOC, they usual have screening for mental health and medical issues, and typically is on medications. Jails – Just off the streets.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4 air conditioner</a:t>
            </a:r>
          </a:p>
          <a:p>
            <a:r>
              <a:rPr lang="en-US" dirty="0"/>
              <a:t>Radiator</a:t>
            </a:r>
            <a:r>
              <a:rPr lang="en-US" baseline="0" dirty="0"/>
              <a:t> on Post 3 or 9</a:t>
            </a:r>
          </a:p>
          <a:p>
            <a:r>
              <a:rPr lang="en-US" baseline="0" dirty="0"/>
              <a:t>Old door control panels patched to new system</a:t>
            </a:r>
          </a:p>
          <a:p>
            <a:r>
              <a:rPr lang="en-US" baseline="0" dirty="0"/>
              <a:t>Hallway tiles removed for repair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7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Leaking radiators</a:t>
            </a:r>
          </a:p>
          <a:p>
            <a:r>
              <a:rPr lang="en-US" dirty="0"/>
              <a:t>Cabinet doors falling apart and can’t be used</a:t>
            </a:r>
          </a:p>
          <a:p>
            <a:r>
              <a:rPr lang="en-US" dirty="0"/>
              <a:t>Deteriorating pipes</a:t>
            </a:r>
          </a:p>
          <a:p>
            <a:r>
              <a:rPr lang="en-US" dirty="0"/>
              <a:t>Floor tiles coming up;  New technology installed but</a:t>
            </a:r>
            <a:r>
              <a:rPr lang="en-US" baseline="0" dirty="0"/>
              <a:t> wires exposed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2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Cracks in structure</a:t>
            </a:r>
          </a:p>
          <a:p>
            <a:r>
              <a:rPr lang="en-US" dirty="0"/>
              <a:t>Old</a:t>
            </a:r>
            <a:r>
              <a:rPr lang="en-US" baseline="0" dirty="0"/>
              <a:t> crack locks</a:t>
            </a:r>
          </a:p>
          <a:p>
            <a:r>
              <a:rPr lang="en-US" baseline="0" dirty="0"/>
              <a:t>Computer cables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57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Deputy work station</a:t>
            </a:r>
          </a:p>
          <a:p>
            <a:r>
              <a:rPr lang="en-US" dirty="0"/>
              <a:t>Limited sight</a:t>
            </a:r>
            <a:r>
              <a:rPr lang="en-US" baseline="0" dirty="0"/>
              <a:t> from Deputy to inmate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5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1 small area in A-Dorm </a:t>
            </a:r>
          </a:p>
          <a:p>
            <a:r>
              <a:rPr lang="en-US" dirty="0"/>
              <a:t>Pretty typical</a:t>
            </a:r>
            <a:r>
              <a:rPr lang="en-US" baseline="0" dirty="0"/>
              <a:t> for the entire jail</a:t>
            </a:r>
          </a:p>
          <a:p>
            <a:r>
              <a:rPr lang="en-US" baseline="0" dirty="0"/>
              <a:t>158 inmates are housed in this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20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noted at the front end, MDOC has separate prisons for each type of prisoner, but we have to house all types and all ages.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7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Overcrowded for</a:t>
            </a:r>
            <a:r>
              <a:rPr lang="en-US" baseline="0" dirty="0"/>
              <a:t> 90 days in 2017</a:t>
            </a:r>
          </a:p>
          <a:p>
            <a:r>
              <a:rPr lang="en-US" baseline="0" dirty="0"/>
              <a:t>About 100 people on tether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72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 – Livingston</a:t>
            </a:r>
          </a:p>
          <a:p>
            <a:r>
              <a:rPr lang="en-US" dirty="0"/>
              <a:t>Bottom right</a:t>
            </a:r>
            <a:r>
              <a:rPr lang="en-US" baseline="0" dirty="0"/>
              <a:t> – Muskegon County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1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left is</a:t>
            </a:r>
            <a:r>
              <a:rPr lang="en-US" baseline="0" dirty="0"/>
              <a:t> Muskegon County. Other 3 pictures from Livingston County.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95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cell</a:t>
            </a:r>
            <a:r>
              <a:rPr lang="en-US" baseline="0" dirty="0"/>
              <a:t> is a cell. It’s what’s around it and made of that makes the difference.</a:t>
            </a:r>
            <a:endParaRPr lang="en-US" dirty="0"/>
          </a:p>
          <a:p>
            <a:r>
              <a:rPr lang="en-US" dirty="0"/>
              <a:t>Notice tile replacement on</a:t>
            </a:r>
            <a:r>
              <a:rPr lang="en-US" baseline="0" dirty="0"/>
              <a:t> the floors. Better lighting; less areas to hide contraband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of 10,000</a:t>
            </a:r>
            <a:r>
              <a:rPr lang="en-US" baseline="0" dirty="0"/>
              <a:t> people come through our doors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08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Ability to shut water off;</a:t>
            </a:r>
            <a:r>
              <a:rPr lang="en-US" baseline="0" dirty="0"/>
              <a:t> quick access to mechanical; can find issues before they become bigger issues.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14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Bed allocation is 444</a:t>
            </a:r>
          </a:p>
          <a:p>
            <a:r>
              <a:rPr lang="en-US" dirty="0"/>
              <a:t>Numbers fluctuate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Circuit Court = Felony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1960: John F. Kennedy was President; John </a:t>
            </a:r>
            <a:r>
              <a:rPr lang="en-US" dirty="0" err="1"/>
              <a:t>Swainson</a:t>
            </a:r>
            <a:r>
              <a:rPr lang="en-US" dirty="0"/>
              <a:t> was Governor; Ken </a:t>
            </a:r>
            <a:r>
              <a:rPr lang="en-US" dirty="0" err="1"/>
              <a:t>Preadmore</a:t>
            </a:r>
            <a:r>
              <a:rPr lang="en-US" dirty="0"/>
              <a:t> was Sheriff</a:t>
            </a:r>
          </a:p>
          <a:p>
            <a:r>
              <a:rPr lang="en-US" i="1" dirty="0"/>
              <a:t>Prior to 1962:  Jail was located at: 142 East Ash Street; 125 East Oak Street; East Maple Street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9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of about 2 million</a:t>
            </a:r>
            <a:r>
              <a:rPr lang="en-US" baseline="0" dirty="0"/>
              <a:t> dollars (Almost 15 million in today’s dollars)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88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years later,</a:t>
            </a:r>
            <a:r>
              <a:rPr lang="en-US" baseline="0" dirty="0"/>
              <a:t> we added on. (Almost 40 years ago)</a:t>
            </a:r>
            <a:endParaRPr lang="en-US" dirty="0"/>
          </a:p>
          <a:p>
            <a:r>
              <a:rPr lang="en-US" dirty="0"/>
              <a:t>Ronald Reagan was just sworn in as President;</a:t>
            </a:r>
            <a:r>
              <a:rPr lang="en-US" baseline="0" dirty="0"/>
              <a:t> </a:t>
            </a:r>
            <a:r>
              <a:rPr lang="en-US" dirty="0"/>
              <a:t>William Milliken was Governor;</a:t>
            </a:r>
            <a:r>
              <a:rPr lang="en-US" baseline="0" dirty="0"/>
              <a:t> Allan Davis was Sheriff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1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floor was added.</a:t>
            </a:r>
          </a:p>
          <a:p>
            <a:r>
              <a:rPr lang="en-US" dirty="0"/>
              <a:t>20.2 million dollar</a:t>
            </a:r>
            <a:r>
              <a:rPr lang="en-US" baseline="0" dirty="0"/>
              <a:t> expansion. (57.7 million dollars in today’s money)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A0BD7-E9C5-4B0C-8D66-6027FA010D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F857FB-A988-4B48-A543-F1A89A0CC49B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8E9139-BEA9-4648-B044-99EE0C2C71B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qpJv02Z3SQc" TargetMode="External"/><Relationship Id="rId1" Type="http://schemas.openxmlformats.org/officeDocument/2006/relationships/video" Target="https://www.youtube.com/embed/29sATE2Fm7Y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2819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  <a:t>the Ingham county </a:t>
            </a:r>
            <a:b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</a:b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  <a:t>Sheriff’s office</a:t>
            </a:r>
            <a:b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</a:b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  <a:t>&amp; </a:t>
            </a:r>
            <a:b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</a:br>
            <a:r>
              <a:rPr lang="en-US" sz="3100" dirty="0">
                <a:solidFill>
                  <a:schemeClr val="bg1">
                    <a:lumMod val="85000"/>
                    <a:lumOff val="15000"/>
                  </a:schemeClr>
                </a:solidFill>
                <a:latin typeface="Copperplate Gothic Light" panose="020E0507020206020404" pitchFamily="34" charset="0"/>
              </a:rPr>
              <a:t>Ingham county correctional facility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181600"/>
            <a:ext cx="5715000" cy="12192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Scott Wriggelsworth – Sheriff</a:t>
            </a:r>
          </a:p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Andrew Bouck - Undersheriff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69673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7086600" cy="31682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05200"/>
            <a:ext cx="6324600" cy="2869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600570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720" y="2402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1964</a:t>
            </a:r>
          </a:p>
        </p:txBody>
      </p:sp>
    </p:spTree>
    <p:extLst>
      <p:ext uri="{BB962C8B-B14F-4D97-AF65-F5344CB8AC3E}">
        <p14:creationId xmlns:p14="http://schemas.microsoft.com/office/powerpoint/2010/main" val="3402199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Major addition to Jail with required Education, Medical, Recreational programs</a:t>
            </a:r>
          </a:p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(Post 1, Post 2, Post 4, Post 5, Post 7, Post 8)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188855" cy="2391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3733800" cy="202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5" y="4343400"/>
            <a:ext cx="2397663" cy="232204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96" y="4038600"/>
            <a:ext cx="3390208" cy="25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5867400" cy="40271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200400"/>
            <a:ext cx="4394200" cy="3295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61267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202668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1980 Lansing State 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06D95A-36C5-48BD-939C-1C6B32B00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7" y="459867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4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2743200" cy="6180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3400"/>
            <a:ext cx="2532337" cy="5883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4800"/>
            <a:ext cx="27432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06" y="2287520"/>
            <a:ext cx="2098188" cy="41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96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Ingham County Jail hasn’t changed much in almost 40 Years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7" y="1219200"/>
            <a:ext cx="7239000" cy="2401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7" y="3886200"/>
            <a:ext cx="7239000" cy="23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229600" cy="2838042"/>
          </a:xfrm>
        </p:spPr>
      </p:pic>
      <p:pic>
        <p:nvPicPr>
          <p:cNvPr id="6" name="Content Placeholder 3">
            <a:extLst>
              <a:ext uri="{FF2B5EF4-FFF2-40B4-BE49-F238E27FC236}">
                <a16:creationId xmlns="" xmlns:a16="http://schemas.microsoft.com/office/drawing/2014/main" id="{4BB53869-F6F5-4236-8FC9-D8AA97741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429000"/>
            <a:ext cx="8001000" cy="28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229600" cy="27501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812745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57200"/>
            <a:ext cx="7690339" cy="2740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62528"/>
            <a:ext cx="7842739" cy="27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3650"/>
            <a:ext cx="8001000" cy="2752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58D9B0-F2CD-449C-A0B7-99C0A2659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8" y="255974"/>
            <a:ext cx="8230244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1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85800"/>
            <a:ext cx="7010400" cy="2839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38600"/>
            <a:ext cx="7239000" cy="24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5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Understanding 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Jail versus Prison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- PRISON: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Inmates sentenced to more than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one year of imprisonment. </a:t>
            </a:r>
          </a:p>
          <a:p>
            <a:r>
              <a:rPr lang="en-US" sz="1800" i="1" dirty="0">
                <a:solidFill>
                  <a:schemeClr val="bg1"/>
                </a:solidFill>
              </a:rPr>
              <a:t>39 State Prisons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- JAIL: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From time of arrest up to and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including sentencing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chemeClr val="bg1"/>
                </a:solidFill>
              </a:rPr>
              <a:t>83 Counties in the State of Michigan,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bg1"/>
                </a:solidFill>
              </a:rPr>
              <a:t>each having their own jail. Separate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bg1"/>
                </a:solidFill>
              </a:rPr>
              <a:t>and independent, run by each county Sheriff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49" y="1752600"/>
            <a:ext cx="35814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962400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4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425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State-of-the art Kitchen added</a:t>
            </a:r>
          </a:p>
          <a:p>
            <a:pPr marL="137160" indent="0">
              <a:buNone/>
            </a:pPr>
            <a:r>
              <a:rPr lang="en-US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            (Now 17 years old)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8380"/>
            <a:ext cx="3759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00200"/>
            <a:ext cx="3073400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39886"/>
            <a:ext cx="3110345" cy="2332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39968A-8B37-45BB-80D9-C00988DD71E6}"/>
              </a:ext>
            </a:extLst>
          </p:cNvPr>
          <p:cNvSpPr txBox="1"/>
          <p:nvPr/>
        </p:nvSpPr>
        <p:spPr>
          <a:xfrm>
            <a:off x="1004455" y="5566776"/>
            <a:ext cx="2948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Was designed to feed up to </a:t>
            </a:r>
          </a:p>
          <a:p>
            <a:r>
              <a:rPr lang="en-US" i="1" dirty="0">
                <a:solidFill>
                  <a:schemeClr val="bg1"/>
                </a:solidFill>
              </a:rPr>
              <a:t>1,000 inmates 3 times a day.  </a:t>
            </a:r>
          </a:p>
        </p:txBody>
      </p:sp>
    </p:spTree>
    <p:extLst>
      <p:ext uri="{BB962C8B-B14F-4D97-AF65-F5344CB8AC3E}">
        <p14:creationId xmlns:p14="http://schemas.microsoft.com/office/powerpoint/2010/main" val="186775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139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Renovated old Jail Kitchen and Booking area into Work Release and Training Facility</a:t>
            </a:r>
          </a:p>
          <a:p>
            <a:pPr marL="137160" indent="0" algn="ctr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(Post 10) </a:t>
            </a:r>
            <a:r>
              <a:rPr lang="en-US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(14 years ago)</a:t>
            </a:r>
          </a:p>
          <a:p>
            <a:pPr marL="137160" indent="0" algn="ctr">
              <a:buNone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362200"/>
            <a:ext cx="302895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55" y="2362200"/>
            <a:ext cx="2921000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82" y="2362200"/>
            <a:ext cx="2463728" cy="32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3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do we need a new Criminal Justice Complex?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4485754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1962 Oldsmobile Super 88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3244334"/>
            <a:ext cx="235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1981 Dodge Aries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="" xmlns:a16="http://schemas.microsoft.com/office/drawing/2014/main" id="{580EC58A-4109-450B-A9A3-FF70147E76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3543" y="1513701"/>
            <a:ext cx="3834653" cy="2875990"/>
          </a:xfrm>
          <a:prstGeom prst="rect">
            <a:avLst/>
          </a:prstGeom>
        </p:spPr>
      </p:pic>
      <p:pic>
        <p:nvPicPr>
          <p:cNvPr id="10" name="Online Media 9">
            <a:hlinkClick r:id="" action="ppaction://media"/>
            <a:extLst>
              <a:ext uri="{FF2B5EF4-FFF2-40B4-BE49-F238E27FC236}">
                <a16:creationId xmlns="" xmlns:a16="http://schemas.microsoft.com/office/drawing/2014/main" id="{219D2DB7-25BF-4D5D-927E-D530DCC0E5A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894961" y="3613666"/>
            <a:ext cx="4122579" cy="30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1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Here’s Why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4114800" cy="3086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3" y="2438400"/>
            <a:ext cx="4780996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33884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Approx. 672,000 Miles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602174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Approx. 444,000 Miles</a:t>
            </a:r>
          </a:p>
        </p:txBody>
      </p:sp>
    </p:spTree>
    <p:extLst>
      <p:ext uri="{BB962C8B-B14F-4D97-AF65-F5344CB8AC3E}">
        <p14:creationId xmlns:p14="http://schemas.microsoft.com/office/powerpoint/2010/main" val="419592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Just like in 1960 &amp; again in 1980, the building is outdated and desperate need of repair. </a:t>
            </a:r>
            <a:r>
              <a:rPr lang="en-US" sz="1600" i="1" dirty="0">
                <a:solidFill>
                  <a:schemeClr val="bg1"/>
                </a:solidFill>
              </a:rPr>
              <a:t>(2,450 maintenance work orders in 2017 alone)</a:t>
            </a:r>
          </a:p>
          <a:p>
            <a:pPr marL="13716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      - Most parts can’t be order; they have to be manufactured</a:t>
            </a:r>
          </a:p>
          <a:p>
            <a:pPr marL="13716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1800" b="1" u="sng" dirty="0">
                <a:solidFill>
                  <a:schemeClr val="bg1"/>
                </a:solidFill>
              </a:rPr>
              <a:t>Immediate Maintenance Needs: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-New roof (Estimate cost: $800,000 to $1,000,000)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 Water lines (Estimate cost: $80,000)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-Sewage line repair (Estimate cost: $50,000 to $100,000)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 Electrical upgrades (Estimate cost: $100,000 to $200,000)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 New Deputy Stations (Estimate cost: $100,000)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 New Door controls (Estimate cost: $170,000 )</a:t>
            </a:r>
          </a:p>
          <a:p>
            <a:pPr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- Exterior Security measure replacement (Estimate cost: $10,000)</a:t>
            </a:r>
          </a:p>
          <a:p>
            <a:pPr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3172"/>
            <a:ext cx="1676400" cy="2235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0"/>
            <a:ext cx="188595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7454"/>
            <a:ext cx="3099954" cy="2066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02" y="4131589"/>
            <a:ext cx="1989805" cy="26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8537"/>
            <a:ext cx="3531393" cy="4708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3491344"/>
            <a:ext cx="2343150" cy="3124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453244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6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2457449" cy="327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"/>
            <a:ext cx="41656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800"/>
            <a:ext cx="2286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26873"/>
            <a:ext cx="2266950" cy="302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26873"/>
            <a:ext cx="226695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2731293" cy="3641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8" y="457200"/>
            <a:ext cx="27432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27432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67200"/>
            <a:ext cx="3149600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8" y="42672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54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4457699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556000" cy="533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1400"/>
            <a:ext cx="2190750" cy="292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81400"/>
            <a:ext cx="2209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2590800" cy="34544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37338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76600"/>
            <a:ext cx="44196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91647"/>
            <a:ext cx="1981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9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Who’s in Jail?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-Jail holds all pre-trial detainees.</a:t>
            </a:r>
          </a:p>
          <a:p>
            <a:pPr lvl="1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 Waiting Arraignment</a:t>
            </a:r>
          </a:p>
          <a:p>
            <a:pPr lvl="1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 Waiting Trial</a:t>
            </a:r>
          </a:p>
          <a:p>
            <a:pPr lvl="1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- Unable to Post bond</a:t>
            </a:r>
          </a:p>
          <a:p>
            <a:pPr marL="585216" lvl="1" indent="0">
              <a:buNone/>
            </a:pPr>
            <a:endParaRPr lang="en-US" sz="1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Sentenced to less than 1 year of Jail time</a:t>
            </a: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- Sentences over 365 days are sent to Prison (Michigan Department of 	Corrections)</a:t>
            </a: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585216" lvl="1" indent="0">
              <a:buNone/>
            </a:pPr>
            <a:r>
              <a:rPr lang="en-US" sz="1600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Charges</a:t>
            </a: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- We hold all Ingham County criminal charges</a:t>
            </a: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From Murder, First Degree (Premeditated)</a:t>
            </a:r>
          </a:p>
          <a:p>
            <a:pPr marL="585216" lvl="1" indent="0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To Civil - Failure to Pay Child Support</a:t>
            </a:r>
            <a:r>
              <a:rPr lang="en-US" sz="14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733800"/>
            <a:ext cx="1981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98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EC7DDF-2DE3-4019-B797-2131438FB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8768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ADD6DB-5FE6-48B4-AB11-375D59858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29000"/>
            <a:ext cx="4572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692939-FD11-4DC2-9525-25828589D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00" y="4457700"/>
            <a:ext cx="27432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2E47F0-D88C-4B33-B46D-DD6493AB9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04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9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139016" cy="4708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3400"/>
            <a:ext cx="4995917" cy="2694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391710"/>
            <a:ext cx="4995917" cy="33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88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Got it on Camera?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6216"/>
            <a:ext cx="6086383" cy="4575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5506" y="5866428"/>
            <a:ext cx="427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First floor housing area, no camera coverage</a:t>
            </a:r>
          </a:p>
        </p:txBody>
      </p:sp>
    </p:spTree>
    <p:extLst>
      <p:ext uri="{BB962C8B-B14F-4D97-AF65-F5344CB8AC3E}">
        <p14:creationId xmlns:p14="http://schemas.microsoft.com/office/powerpoint/2010/main" val="542505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Changes to Inmate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81625" cy="4709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Mental Health Crisis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One-third of inmates are seriously afflicted, suffering from Schizophrenia, bipolar, and other psychotic disorders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</a:t>
            </a:r>
            <a:r>
              <a:rPr lang="en-US" sz="1100" dirty="0">
                <a:solidFill>
                  <a:schemeClr val="bg1"/>
                </a:solidFill>
              </a:rPr>
              <a:t>- </a:t>
            </a:r>
            <a:r>
              <a:rPr lang="en-US" sz="1100" i="1" dirty="0">
                <a:solidFill>
                  <a:schemeClr val="bg1"/>
                </a:solidFill>
              </a:rPr>
              <a:t>Detroit Free Press, Nov 27, 2011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Medical Needs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- 367 outside medical appointments in 2017. (Inmate was transported outside of the Jail for evaluation or treatment)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98" y="1219200"/>
            <a:ext cx="2895600" cy="166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57945"/>
            <a:ext cx="4800600" cy="1530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67200"/>
            <a:ext cx="2228850" cy="2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33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458200" cy="585216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Meth Crisis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			</a:t>
            </a:r>
          </a:p>
          <a:p>
            <a:pPr marL="13716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					Opioid Epidemic</a:t>
            </a:r>
          </a:p>
          <a:p>
            <a:r>
              <a:rPr lang="en-US" dirty="0">
                <a:solidFill>
                  <a:schemeClr val="bg1"/>
                </a:solidFill>
              </a:rPr>
              <a:t>Juvenile inmates</a:t>
            </a:r>
          </a:p>
          <a:p>
            <a:r>
              <a:rPr lang="en-US" dirty="0">
                <a:solidFill>
                  <a:schemeClr val="bg1"/>
                </a:solidFill>
              </a:rPr>
              <a:t>Youthful inmates</a:t>
            </a:r>
          </a:p>
          <a:p>
            <a:r>
              <a:rPr lang="en-US" dirty="0">
                <a:solidFill>
                  <a:schemeClr val="bg1"/>
                </a:solidFill>
              </a:rPr>
              <a:t>Sexual Predators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3657600" cy="163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60" y="914400"/>
            <a:ext cx="4038600" cy="1014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80" y="2133600"/>
            <a:ext cx="3581400" cy="1548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724400"/>
            <a:ext cx="2313580" cy="12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00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Educational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709160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GED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Alcohol Anonymous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Narcotics Anonymous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Reformers Anonymous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Celebrate Recovery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Anger Management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Men’s Foundation Group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Men’s Motivation Group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Women’s Co-Occurring Group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Men’s Co-Occurring Group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Parenting classes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Bible Study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Catholic Prayer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Restorative Justice</a:t>
            </a:r>
            <a:endParaRPr lang="en-US" sz="2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Biblical Life Principles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Group chapel services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Employment skills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CATS/CMH individual sessions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TaiChi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(Chi Gung)</a:t>
            </a:r>
          </a:p>
          <a:p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38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4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425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Part of Millage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Additional Pre-Trial Services staff (Who needs to be in Jail)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Re-entry Program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Expanding Electronic Monitoring and day reporting</a:t>
            </a:r>
          </a:p>
          <a:p>
            <a:r>
              <a:rPr lang="en-US" sz="1800" i="1" dirty="0">
                <a:solidFill>
                  <a:schemeClr val="bg1"/>
                </a:solidFill>
              </a:rPr>
              <a:t>          ($6 per day versus $78.68 while in Jail)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- </a:t>
            </a:r>
            <a:r>
              <a:rPr lang="en-US" sz="2000" dirty="0">
                <a:solidFill>
                  <a:schemeClr val="bg1"/>
                </a:solidFill>
              </a:rPr>
              <a:t>Employment Services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Vocational Education &amp; Job Training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Correcting behavior vs. Warehousing individuals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- Are they ready to re-enter and be productive member of society?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89363"/>
            <a:ext cx="22479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89363"/>
            <a:ext cx="2281407" cy="1711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889362"/>
            <a:ext cx="3326453" cy="16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25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Overcrowding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EER Program (Earned Early Release)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Inmate worker program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.5 for Inmate worker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.6 For Kitchen worker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.5 CATS days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.5 Thinking Matters/MRT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Automatic Personal Recognizance Bonds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28 day PR for 55</a:t>
            </a:r>
            <a:r>
              <a:rPr lang="en-US" sz="1400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Misdemeanors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14 day PR for 55</a:t>
            </a:r>
            <a:r>
              <a:rPr lang="en-US" sz="1400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Probation Violations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7 day PR for all 54A Misdemeanors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Electronic Monitoring Program – Sentinel tether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Bond Less than $10,000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Completed 50 % of Sentence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Other Programs</a:t>
            </a:r>
          </a:p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JASP – Jail Alternative Sentencing Program (Friend of Court)</a:t>
            </a:r>
          </a:p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DART – Dead Animal Recovery Unit (55</a:t>
            </a:r>
            <a:r>
              <a:rPr lang="en-US" sz="1600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District)</a:t>
            </a:r>
          </a:p>
          <a:p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06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 New Criminal Justice Complex Looks Like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1600200"/>
            <a:ext cx="41148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92400"/>
            <a:ext cx="4648200" cy="309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FCD5EE-CCDD-4261-938A-4FC8410E8F69}"/>
              </a:ext>
            </a:extLst>
          </p:cNvPr>
          <p:cNvSpPr txBox="1"/>
          <p:nvPr/>
        </p:nvSpPr>
        <p:spPr>
          <a:xfrm>
            <a:off x="2496752" y="6278880"/>
            <a:ext cx="415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Can be as plain or as aesthetic as you want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61FCD8-6221-4C2F-B1C2-84A632306E15}"/>
              </a:ext>
            </a:extLst>
          </p:cNvPr>
          <p:cNvSpPr txBox="1"/>
          <p:nvPr/>
        </p:nvSpPr>
        <p:spPr>
          <a:xfrm>
            <a:off x="990600" y="445793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Livingston County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A1011AD-7A41-4E50-B368-7D4A1449167B}"/>
              </a:ext>
            </a:extLst>
          </p:cNvPr>
          <p:cNvSpPr txBox="1"/>
          <p:nvPr/>
        </p:nvSpPr>
        <p:spPr>
          <a:xfrm>
            <a:off x="5600325" y="5901928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Muskegon County</a:t>
            </a:r>
          </a:p>
        </p:txBody>
      </p:sp>
    </p:spTree>
    <p:extLst>
      <p:ext uri="{BB962C8B-B14F-4D97-AF65-F5344CB8AC3E}">
        <p14:creationId xmlns:p14="http://schemas.microsoft.com/office/powerpoint/2010/main" val="3678839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Modern and Secure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3759994" cy="2506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37338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800"/>
            <a:ext cx="37719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33800"/>
            <a:ext cx="3771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1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114800" cy="5242560"/>
          </a:xfrm>
        </p:spPr>
        <p:txBody>
          <a:bodyPr/>
          <a:lstStyle/>
          <a:p>
            <a:pPr algn="ctr"/>
            <a:r>
              <a:rPr lang="en-US" sz="2000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Inmates processed</a:t>
            </a:r>
          </a:p>
          <a:p>
            <a:pPr algn="ctr"/>
            <a:r>
              <a:rPr lang="en-US" sz="1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2017: </a:t>
            </a: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8,606</a:t>
            </a:r>
            <a:endParaRPr lang="en-US" sz="1800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2016: </a:t>
            </a: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8,765</a:t>
            </a:r>
          </a:p>
          <a:p>
            <a:pPr algn="ctr"/>
            <a:r>
              <a:rPr lang="en-US" sz="1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2015: </a:t>
            </a: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9,590</a:t>
            </a:r>
          </a:p>
          <a:p>
            <a:pPr algn="ctr"/>
            <a:r>
              <a:rPr lang="en-US" sz="1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2014: </a:t>
            </a: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9,833</a:t>
            </a:r>
          </a:p>
          <a:p>
            <a:pPr algn="ctr"/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sz="2000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Sentenced v. Un-Sentenced</a:t>
            </a:r>
          </a:p>
          <a:p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54% Un-Sentenced</a:t>
            </a:r>
          </a:p>
          <a:p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34% Sentenced</a:t>
            </a:r>
          </a:p>
          <a:p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12% MDOC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2" y="5029200"/>
            <a:ext cx="24003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105400"/>
            <a:ext cx="2171700" cy="144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86D3BE-6F76-4401-BCC7-ADC1DD0C47AB}"/>
              </a:ext>
            </a:extLst>
          </p:cNvPr>
          <p:cNvSpPr txBox="1"/>
          <p:nvPr/>
        </p:nvSpPr>
        <p:spPr>
          <a:xfrm>
            <a:off x="5330190" y="10668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Age Breakdown (2018)</a:t>
            </a:r>
          </a:p>
          <a:p>
            <a:r>
              <a:rPr lang="en-US" dirty="0">
                <a:solidFill>
                  <a:schemeClr val="bg1"/>
                </a:solidFill>
              </a:rPr>
              <a:t>17         4 </a:t>
            </a:r>
            <a:r>
              <a:rPr lang="en-US" i="1" dirty="0">
                <a:solidFill>
                  <a:schemeClr val="bg1"/>
                </a:solidFill>
              </a:rPr>
              <a:t>(1.75%)</a:t>
            </a:r>
          </a:p>
          <a:p>
            <a:r>
              <a:rPr lang="en-US" dirty="0">
                <a:solidFill>
                  <a:schemeClr val="bg1"/>
                </a:solidFill>
              </a:rPr>
              <a:t>18-25: 62 </a:t>
            </a:r>
            <a:r>
              <a:rPr lang="en-US" i="1" dirty="0">
                <a:solidFill>
                  <a:schemeClr val="bg1"/>
                </a:solidFill>
              </a:rPr>
              <a:t>(27.1%)</a:t>
            </a:r>
          </a:p>
          <a:p>
            <a:r>
              <a:rPr lang="en-US" dirty="0">
                <a:solidFill>
                  <a:schemeClr val="bg1"/>
                </a:solidFill>
              </a:rPr>
              <a:t>26-35: 78</a:t>
            </a:r>
            <a:r>
              <a:rPr lang="en-US" i="1" dirty="0">
                <a:solidFill>
                  <a:schemeClr val="bg1"/>
                </a:solidFill>
              </a:rPr>
              <a:t> (34.1%)</a:t>
            </a:r>
          </a:p>
          <a:p>
            <a:r>
              <a:rPr lang="en-US" dirty="0">
                <a:solidFill>
                  <a:schemeClr val="bg1"/>
                </a:solidFill>
              </a:rPr>
              <a:t>36-45: 48 </a:t>
            </a:r>
            <a:r>
              <a:rPr lang="en-US" i="1" dirty="0">
                <a:solidFill>
                  <a:schemeClr val="bg1"/>
                </a:solidFill>
              </a:rPr>
              <a:t>(20.9%)</a:t>
            </a:r>
          </a:p>
          <a:p>
            <a:r>
              <a:rPr lang="en-US" dirty="0">
                <a:solidFill>
                  <a:schemeClr val="bg1"/>
                </a:solidFill>
              </a:rPr>
              <a:t>46-55: 29 </a:t>
            </a:r>
            <a:r>
              <a:rPr lang="en-US" i="1" dirty="0">
                <a:solidFill>
                  <a:schemeClr val="bg1"/>
                </a:solidFill>
              </a:rPr>
              <a:t>(12.7%)</a:t>
            </a:r>
          </a:p>
          <a:p>
            <a:r>
              <a:rPr lang="en-US" dirty="0">
                <a:solidFill>
                  <a:schemeClr val="bg1"/>
                </a:solidFill>
              </a:rPr>
              <a:t>56- +: 8 </a:t>
            </a:r>
            <a:r>
              <a:rPr lang="en-US" i="1" dirty="0">
                <a:solidFill>
                  <a:schemeClr val="bg1"/>
                </a:solidFill>
              </a:rPr>
              <a:t>(3.5%)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D30F97-10B9-4375-9444-19A0D534CB38}"/>
              </a:ext>
            </a:extLst>
          </p:cNvPr>
          <p:cNvSpPr txBox="1"/>
          <p:nvPr/>
        </p:nvSpPr>
        <p:spPr>
          <a:xfrm>
            <a:off x="4670898" y="3315875"/>
            <a:ext cx="3552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Total Bond Transactions 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(2017)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6,128 transactions. $625,966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7F0C38-3634-4001-8DC5-0E6D767477F1}"/>
              </a:ext>
            </a:extLst>
          </p:cNvPr>
          <p:cNvSpPr txBox="1"/>
          <p:nvPr/>
        </p:nvSpPr>
        <p:spPr>
          <a:xfrm>
            <a:off x="4953815" y="4182070"/>
            <a:ext cx="2589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Average length of Stay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21 Days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304335-02DF-4DDD-A71F-38BAE9435CBF}"/>
              </a:ext>
            </a:extLst>
          </p:cNvPr>
          <p:cNvSpPr txBox="1"/>
          <p:nvPr/>
        </p:nvSpPr>
        <p:spPr>
          <a:xfrm>
            <a:off x="3077039" y="4998720"/>
            <a:ext cx="2989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Cost to house an inmate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$78.68 per day</a:t>
            </a:r>
          </a:p>
          <a:p>
            <a:pPr algn="ctr"/>
            <a:r>
              <a:rPr lang="en-US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(MDOC pays us $36 a day)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2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Comparison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3429000" cy="51435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81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Comparison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139016" cy="47085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3657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581400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8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153400" cy="6004560"/>
          </a:xfrm>
        </p:spPr>
        <p:txBody>
          <a:bodyPr>
            <a:normAutofit lnSpcReduction="10000"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INGHAM COUNTY </a:t>
            </a:r>
            <a:r>
              <a:rPr lang="en-US" dirty="0" smtClean="0">
                <a:solidFill>
                  <a:schemeClr val="bg1"/>
                </a:solidFill>
              </a:rPr>
              <a:t>JUSTICE </a:t>
            </a:r>
            <a:r>
              <a:rPr lang="en-US" dirty="0">
                <a:solidFill>
                  <a:schemeClr val="bg1"/>
                </a:solidFill>
              </a:rPr>
              <a:t>MILLAGE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Facility Estimated at $70,000,000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</a:rPr>
              <a:t>.85 mills ($100,000 home will cost you $42.50 a year for 20 years)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</a:rPr>
              <a:t>A dime a day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AUGUST 7TH</a:t>
            </a:r>
          </a:p>
        </p:txBody>
      </p:sp>
    </p:spTree>
    <p:extLst>
      <p:ext uri="{BB962C8B-B14F-4D97-AF65-F5344CB8AC3E}">
        <p14:creationId xmlns:p14="http://schemas.microsoft.com/office/powerpoint/2010/main" val="13985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Daily Staffing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sz="1400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Weekday: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 – Command Officers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1 - Receiving Lieutenant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6 - Post Deputy (1 for each Housing Unit)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3 – Booking/Receiving Deputies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– Classification Deputy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1 - Security Deputy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1 - Education Security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– Medical Security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– Inmate Worker Coordinator</a:t>
            </a:r>
          </a:p>
          <a:p>
            <a:r>
              <a:rPr lang="en-US" sz="16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= 17 Deputies to run the Jail</a:t>
            </a:r>
          </a:p>
          <a:p>
            <a:endParaRPr lang="en-US" sz="1400" u="sng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sz="1400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Weekends: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– Command Officer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6 - Post Deputy (1 for each Housing Unit)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 – Booking/Receiving Deputies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– Classification Deputy</a:t>
            </a:r>
          </a:p>
          <a:p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1 - Security Deputy</a:t>
            </a:r>
          </a:p>
          <a:p>
            <a:r>
              <a:rPr lang="en-US" sz="16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=12 Deputies to run the Jail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379095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9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Jail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Current: 444</a:t>
            </a:r>
          </a:p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Local: 394</a:t>
            </a:r>
          </a:p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MDOC: 50</a:t>
            </a:r>
          </a:p>
          <a:p>
            <a:pPr marL="137160" indent="0" algn="ctr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High of 665 (2004)</a:t>
            </a:r>
          </a:p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Local: 472</a:t>
            </a:r>
          </a:p>
          <a:p>
            <a:pPr marL="137160" indent="0" algn="ctr">
              <a:buNone/>
            </a:pP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MDOC: 193</a:t>
            </a:r>
          </a:p>
          <a:p>
            <a:pPr marL="585216" lvl="1" indent="0">
              <a:buNone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85216" lvl="1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Closed Post 3, new count 601 (2011)</a:t>
            </a:r>
          </a:p>
          <a:p>
            <a:pPr marL="585216" lvl="1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Closed Post 6, new count 569 (2016)</a:t>
            </a:r>
          </a:p>
          <a:p>
            <a:pPr marL="585216" lvl="1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Closed Post 7, new count 512 (2016)</a:t>
            </a:r>
          </a:p>
          <a:p>
            <a:pPr marL="585216" lvl="1" indent="0">
              <a:buNone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Closed Post 4, new count 444 (2017)</a:t>
            </a:r>
          </a:p>
          <a:p>
            <a:pPr marL="585216" lvl="1" indent="0">
              <a:buNone/>
            </a:pPr>
            <a:r>
              <a:rPr lang="en-US" sz="18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*Cause: Reducing MDOC inmates, Expansion of Jail Diversion programs</a:t>
            </a:r>
          </a:p>
        </p:txBody>
      </p:sp>
    </p:spTree>
    <p:extLst>
      <p:ext uri="{BB962C8B-B14F-4D97-AF65-F5344CB8AC3E}">
        <p14:creationId xmlns:p14="http://schemas.microsoft.com/office/powerpoint/2010/main" val="282777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0916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30</a:t>
            </a:r>
            <a:r>
              <a:rPr lang="en-US" b="1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Circuit Court</a:t>
            </a:r>
          </a:p>
          <a:p>
            <a:pPr lvl="1"/>
            <a:r>
              <a:rPr lang="en-US" sz="16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(9 Circuit Court Judges)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55</a:t>
            </a:r>
            <a:r>
              <a:rPr lang="en-US" b="1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District Court (2</a:t>
            </a:r>
            <a:r>
              <a:rPr lang="en-US" b="1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nd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class District Court)</a:t>
            </a:r>
          </a:p>
          <a:p>
            <a:pPr marL="585216" lvl="1" indent="0">
              <a:buNone/>
            </a:pP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6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(2 District Court Judges)</a:t>
            </a:r>
          </a:p>
          <a:p>
            <a:pPr marL="585216" lvl="1" indent="0">
              <a:buNone/>
            </a:pPr>
            <a:r>
              <a:rPr lang="en-US" sz="20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	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Covers Delhi, Meridian and Lansing Townships; Cities of Mason, Leslie, </a:t>
            </a:r>
          </a:p>
          <a:p>
            <a:pPr marL="585216" lvl="1" indent="0">
              <a:buNone/>
            </a:pP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	Stockbridge, Williamston, Webberville, all other townships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54A District Court (3</a:t>
            </a:r>
            <a:r>
              <a:rPr lang="en-US" b="1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rd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class District Court)</a:t>
            </a:r>
          </a:p>
          <a:p>
            <a:pPr marL="585216" lvl="1" indent="0">
              <a:buNone/>
            </a:pP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6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(4 District Court Judges)</a:t>
            </a:r>
          </a:p>
          <a:p>
            <a:pPr marL="585216" lvl="1" indent="0">
              <a:buNone/>
            </a:pPr>
            <a:r>
              <a:rPr lang="en-US" sz="14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	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Covers City of Lansing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54B District Court (3</a:t>
            </a:r>
            <a:r>
              <a:rPr lang="en-US" b="1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rd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class District Court)</a:t>
            </a:r>
          </a:p>
          <a:p>
            <a:pPr marL="585216" lvl="1" indent="0">
              <a:buNone/>
            </a:pPr>
            <a:r>
              <a:rPr lang="en-US" sz="1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6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(2 District Court Judges)</a:t>
            </a:r>
          </a:p>
          <a:p>
            <a:pPr marL="585216" lvl="1" indent="0">
              <a:buNone/>
            </a:pPr>
            <a:r>
              <a:rPr lang="en-US" sz="20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Covers City of East Lansing and Campus of MSU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24400"/>
            <a:ext cx="2667000" cy="200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555558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Typically transport between 20-50 inmates a day to court appearance</a:t>
            </a:r>
          </a:p>
        </p:txBody>
      </p:sp>
    </p:spTree>
    <p:extLst>
      <p:ext uri="{BB962C8B-B14F-4D97-AF65-F5344CB8AC3E}">
        <p14:creationId xmlns:p14="http://schemas.microsoft.com/office/powerpoint/2010/main" val="397356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10600" cy="601980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1960s</a:t>
            </a:r>
          </a:p>
          <a:p>
            <a:pPr marL="13716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Prior to 1962s, original Jail was in downtown Mason</a:t>
            </a:r>
          </a:p>
          <a:p>
            <a:pPr marL="13716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New facility was built and </a:t>
            </a:r>
            <a:r>
              <a:rPr lang="en-US" sz="1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STILL IN USE TODAY. </a:t>
            </a:r>
          </a:p>
          <a:p>
            <a:pPr marL="13716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(Linear Jail: Post 3, Post 6, Post 9) </a:t>
            </a: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 algn="ctr">
              <a:buNone/>
            </a:pP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>
              <a:buNone/>
            </a:pPr>
            <a:endParaRPr lang="en-US" sz="1050" b="1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>
              <a:buNone/>
            </a:pPr>
            <a:r>
              <a:rPr lang="en-US" sz="16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Interesting fact: Our Jail is the</a:t>
            </a:r>
          </a:p>
          <a:p>
            <a:pPr marL="137160" indent="0">
              <a:buNone/>
            </a:pPr>
            <a:r>
              <a:rPr lang="en-US" sz="18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Oldest</a:t>
            </a:r>
            <a:r>
              <a:rPr lang="en-US" sz="16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Large Jail still in use in Michigan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137160" indent="0">
              <a:buNone/>
            </a:pPr>
            <a:r>
              <a:rPr lang="en-US" sz="16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7th oldest out of all Jails in the State.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6" y="691353"/>
            <a:ext cx="20574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44324"/>
            <a:ext cx="2417618" cy="1813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51474"/>
            <a:ext cx="2829676" cy="3394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762000"/>
            <a:ext cx="2433484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384964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1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40212"/>
            <a:ext cx="2819400" cy="3903353"/>
          </a:xfrm>
        </p:spPr>
      </p:pic>
      <p:sp>
        <p:nvSpPr>
          <p:cNvPr id="5" name="TextBox 4"/>
          <p:cNvSpPr txBox="1"/>
          <p:nvPr/>
        </p:nvSpPr>
        <p:spPr>
          <a:xfrm>
            <a:off x="1066800" y="6177064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Lansing State Journal 1964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96" y="4336914"/>
            <a:ext cx="2743201" cy="1828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9139" y="6177064"/>
            <a:ext cx="242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CMH Administrative building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31" y="2336260"/>
            <a:ext cx="2748066" cy="183204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8898"/>
            <a:ext cx="6441603" cy="20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5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2482</TotalTime>
  <Words>1647</Words>
  <Application>Microsoft Office PowerPoint</Application>
  <PresentationFormat>On-screen Show (4:3)</PresentationFormat>
  <Paragraphs>335</Paragraphs>
  <Slides>42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Apex</vt:lpstr>
      <vt:lpstr>the Ingham county  Sheriff’s office &amp;  Ingham county correctional facility</vt:lpstr>
      <vt:lpstr>Understanding What We Do</vt:lpstr>
      <vt:lpstr>Who’s in Jail?</vt:lpstr>
      <vt:lpstr>By the Numbers</vt:lpstr>
      <vt:lpstr>Daily Staffing Levels</vt:lpstr>
      <vt:lpstr>Jail Capacity</vt:lpstr>
      <vt:lpstr>Courts</vt:lpstr>
      <vt:lpstr>HISTORY</vt:lpstr>
      <vt:lpstr>PowerPoint Presentation</vt:lpstr>
      <vt:lpstr>PowerPoint Presentation</vt:lpstr>
      <vt:lpstr>1980s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2001</vt:lpstr>
      <vt:lpstr>2004</vt:lpstr>
      <vt:lpstr>Why do we need a new Criminal Justice Complex?</vt:lpstr>
      <vt:lpstr>Here’s Why</vt:lpstr>
      <vt:lpstr>Why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Got it on Camera?</vt:lpstr>
      <vt:lpstr>Changes to Inmate Population</vt:lpstr>
      <vt:lpstr>PowerPoint Presentation</vt:lpstr>
      <vt:lpstr>Educational Program</vt:lpstr>
      <vt:lpstr>Programming</vt:lpstr>
      <vt:lpstr>Overcrowding Programs</vt:lpstr>
      <vt:lpstr>What a New Criminal Justice Complex Looks Like</vt:lpstr>
      <vt:lpstr>Modern and Secure</vt:lpstr>
      <vt:lpstr>Comparison</vt:lpstr>
      <vt:lpstr>Comparison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ingham county  Sheriff’s office</dc:title>
  <dc:creator>Earle, Robert</dc:creator>
  <cp:lastModifiedBy>Bennett, Becky</cp:lastModifiedBy>
  <cp:revision>123</cp:revision>
  <cp:lastPrinted>2018-03-01T17:25:27Z</cp:lastPrinted>
  <dcterms:created xsi:type="dcterms:W3CDTF">2017-05-25T15:17:08Z</dcterms:created>
  <dcterms:modified xsi:type="dcterms:W3CDTF">2018-06-26T18:22:44Z</dcterms:modified>
</cp:coreProperties>
</file>